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4" r:id="rId16"/>
    <p:sldId id="271" r:id="rId17"/>
    <p:sldId id="276" r:id="rId18"/>
    <p:sldId id="277" r:id="rId19"/>
    <p:sldId id="273" r:id="rId20"/>
    <p:sldId id="275" r:id="rId21"/>
    <p:sldId id="279" r:id="rId22"/>
    <p:sldId id="272" r:id="rId23"/>
    <p:sldId id="280" r:id="rId24"/>
    <p:sldId id="281" r:id="rId25"/>
    <p:sldId id="278" r:id="rId26"/>
    <p:sldId id="283" r:id="rId27"/>
    <p:sldId id="282" r:id="rId28"/>
    <p:sldId id="284" r:id="rId29"/>
    <p:sldId id="285" r:id="rId30"/>
    <p:sldId id="286" r:id="rId31"/>
    <p:sldId id="290" r:id="rId32"/>
    <p:sldId id="287" r:id="rId33"/>
    <p:sldId id="289" r:id="rId34"/>
    <p:sldId id="301" r:id="rId35"/>
    <p:sldId id="304" r:id="rId36"/>
    <p:sldId id="293" r:id="rId37"/>
    <p:sldId id="294" r:id="rId38"/>
    <p:sldId id="295" r:id="rId39"/>
    <p:sldId id="296" r:id="rId40"/>
    <p:sldId id="297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bel Reyes" initials="AR" lastIdx="2" clrIdx="0">
    <p:extLst>
      <p:ext uri="{19B8F6BF-5375-455C-9EA6-DF929625EA0E}">
        <p15:presenceInfo xmlns:p15="http://schemas.microsoft.com/office/powerpoint/2012/main" userId="4339043b00a607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1007" autoAdjust="0"/>
  </p:normalViewPr>
  <p:slideViewPr>
    <p:cSldViewPr snapToGrid="0">
      <p:cViewPr varScale="1">
        <p:scale>
          <a:sx n="62" d="100"/>
          <a:sy n="62" d="100"/>
        </p:scale>
        <p:origin x="14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7T10:43:39.480" idx="1">
    <p:pos x="10" y="10"/>
    <p:text>cambiar a rmse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27T10:43:51.349" idx="2">
    <p:pos x="10" y="10"/>
    <p:text>cambiar a rmse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F1184-F208-4648-83E3-F90C4B02C935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4BA4D-2B18-4C49-8CE2-BC5AF0E35D9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78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covariance matrix is a matrix that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variances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covariances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set of vectors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variance of a variable describes how much the values are spread. The covariance is a measure that tells the amount of dependency between two variables.</a:t>
            </a:r>
          </a:p>
          <a:p>
            <a:r>
              <a:rPr lang="en-US" dirty="0" smtClean="0"/>
              <a:t>https://www.kdnuggets.com/2018/10/preprocessing-deep-learning-covariance-matrix-image-whitening.html</a:t>
            </a:r>
          </a:p>
          <a:p>
            <a:r>
              <a:rPr lang="en-US" smtClean="0"/>
              <a:t>https://benjaminobi.medium.com/5-minutes-tutorial-on-how-to-compute-and-visualize-the-covariance-matrix-2597ab98d9ee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4BA4D-2B18-4C49-8CE2-BC5AF0E35D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2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0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8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8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1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9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1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60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A97B-3C00-46DA-A6A4-E973FA0FC134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9F699-CFC7-48C2-86C9-DE2428CC4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6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w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26/05/2022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4300"/>
            <a:ext cx="4351338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217" y="2104300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7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6585"/>
            <a:ext cx="4351338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6" y="1886585"/>
            <a:ext cx="4279493" cy="42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30/06/2022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51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Treinamento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(experiment_1)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Enviei para Anabel na semana passada via </a:t>
            </a:r>
            <a:r>
              <a:rPr lang="pt-BR" sz="2400" dirty="0" err="1" smtClean="0"/>
              <a:t>Teams</a:t>
            </a:r>
            <a:r>
              <a:rPr lang="pt-BR" sz="2400" dirty="0" smtClean="0"/>
              <a:t>, os passos necessários para validar os modelos com valores diferentes de variância do ruído. O </a:t>
            </a:r>
            <a:r>
              <a:rPr lang="pt-BR" sz="2400" dirty="0"/>
              <a:t>objetivo é encontrar qual variância resulta em um modelo com melhor acurácia média para todo o intervalo de valores de variância considerados.</a:t>
            </a:r>
          </a:p>
          <a:p>
            <a:r>
              <a:rPr lang="pt-BR" sz="2400" dirty="0" smtClean="0"/>
              <a:t>Discutimos as etapas para treinar e validar da forma descrita nos passos.</a:t>
            </a:r>
          </a:p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701958" y="484547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9166860" y="6119083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" y="27462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0"/>
            <a:ext cx="121253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experiment_2 e experiment_3)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050560"/>
            <a:ext cx="12192000" cy="4351338"/>
          </a:xfrm>
        </p:spPr>
        <p:txBody>
          <a:bodyPr/>
          <a:lstStyle/>
          <a:p>
            <a:r>
              <a:rPr lang="en-US" sz="2000" dirty="0" smtClean="0"/>
              <a:t>Experiment_2</a:t>
            </a:r>
            <a:r>
              <a:rPr lang="en-US" sz="2000" dirty="0"/>
              <a:t>: </a:t>
            </a:r>
            <a:r>
              <a:rPr lang="en-US" sz="2000" dirty="0" err="1"/>
              <a:t>treinar</a:t>
            </a:r>
            <a:r>
              <a:rPr lang="en-US" sz="2000" dirty="0"/>
              <a:t> o </a:t>
            </a:r>
            <a:r>
              <a:rPr lang="en-US" sz="2000" dirty="0" err="1"/>
              <a:t>modelo</a:t>
            </a:r>
            <a:r>
              <a:rPr lang="en-US" sz="2000" dirty="0"/>
              <a:t> com dados para </a:t>
            </a:r>
            <a:r>
              <a:rPr lang="en-US" sz="2000" dirty="0" err="1"/>
              <a:t>uma</a:t>
            </a:r>
            <a:r>
              <a:rPr lang="en-US" sz="2000" dirty="0"/>
              <a:t> SNR = 30 e </a:t>
            </a:r>
            <a:r>
              <a:rPr lang="en-US" sz="2000" dirty="0" err="1"/>
              <a:t>validar</a:t>
            </a:r>
            <a:r>
              <a:rPr lang="en-US" sz="2000" dirty="0"/>
              <a:t> para dados </a:t>
            </a:r>
            <a:r>
              <a:rPr lang="en-US" sz="2000" dirty="0" err="1"/>
              <a:t>como</a:t>
            </a:r>
            <a:r>
              <a:rPr lang="en-US" sz="2000" dirty="0"/>
              <a:t> SNR = -10 ate 40.</a:t>
            </a:r>
          </a:p>
          <a:p>
            <a:r>
              <a:rPr lang="pt-BR" sz="2000" dirty="0"/>
              <a:t>Experiment_3: o modelo é treinado com uma base de dados formada com amostras com diferentes valores de variância de ruído. </a:t>
            </a:r>
          </a:p>
          <a:p>
            <a:r>
              <a:rPr lang="pt-BR" sz="2000" dirty="0"/>
              <a:t>O objetivo é comparar a validação feita com o treinamento feito com bases de dados independentes, ou seja, modelos treinados com uma base onde todas as amostras têm ruído com a mesma variância</a:t>
            </a:r>
            <a:r>
              <a:rPr lang="pt-BR" sz="2400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98" y="2743200"/>
            <a:ext cx="4187952" cy="4187952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81820"/>
              </p:ext>
            </p:extLst>
          </p:nvPr>
        </p:nvGraphicFramePr>
        <p:xfrm>
          <a:off x="4022725" y="3226229"/>
          <a:ext cx="170484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242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85242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Experiment_2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Accuracy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0.4111959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0.4408063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0.4470293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0.4488245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0.4544110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0.4539223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0.4528343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526238"/>
              </p:ext>
            </p:extLst>
          </p:nvPr>
        </p:nvGraphicFramePr>
        <p:xfrm>
          <a:off x="6089649" y="3226229"/>
          <a:ext cx="170484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242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85242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Experiment_3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Accuracy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0.3925051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0.4171553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0.4312384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0.4434992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0.4509284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0.4563991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0.4612795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" y="27462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0"/>
            <a:ext cx="121253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experiment_2 e experiment_3)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050560"/>
            <a:ext cx="12192000" cy="4351338"/>
          </a:xfrm>
        </p:spPr>
        <p:txBody>
          <a:bodyPr/>
          <a:lstStyle/>
          <a:p>
            <a:r>
              <a:rPr lang="en-US" sz="2000" dirty="0" smtClean="0"/>
              <a:t>Experiment_2</a:t>
            </a:r>
            <a:r>
              <a:rPr lang="en-US" sz="2000" dirty="0"/>
              <a:t>: </a:t>
            </a:r>
            <a:r>
              <a:rPr lang="en-US" sz="2000" dirty="0" err="1"/>
              <a:t>treinar</a:t>
            </a:r>
            <a:r>
              <a:rPr lang="en-US" sz="2000" dirty="0"/>
              <a:t> o </a:t>
            </a:r>
            <a:r>
              <a:rPr lang="en-US" sz="2000" dirty="0" err="1"/>
              <a:t>modelo</a:t>
            </a:r>
            <a:r>
              <a:rPr lang="en-US" sz="2000" dirty="0"/>
              <a:t> com dados para </a:t>
            </a:r>
            <a:r>
              <a:rPr lang="en-US" sz="2000" dirty="0" err="1"/>
              <a:t>uma</a:t>
            </a:r>
            <a:r>
              <a:rPr lang="en-US" sz="2000" dirty="0"/>
              <a:t> SNR = 30 e </a:t>
            </a:r>
            <a:r>
              <a:rPr lang="en-US" sz="2000" dirty="0" err="1"/>
              <a:t>validar</a:t>
            </a:r>
            <a:r>
              <a:rPr lang="en-US" sz="2000" dirty="0"/>
              <a:t> para dados </a:t>
            </a:r>
            <a:r>
              <a:rPr lang="en-US" sz="2000" dirty="0" err="1"/>
              <a:t>como</a:t>
            </a:r>
            <a:r>
              <a:rPr lang="en-US" sz="2000" dirty="0"/>
              <a:t> SNR = -10 ate 40.</a:t>
            </a:r>
          </a:p>
          <a:p>
            <a:r>
              <a:rPr lang="pt-BR" sz="2000" dirty="0"/>
              <a:t>Experiment_3: o modelo é treinado com uma base de dados formada com amostras com diferentes valores de variância de ruído. </a:t>
            </a:r>
          </a:p>
          <a:p>
            <a:r>
              <a:rPr lang="pt-BR" sz="2000" dirty="0"/>
              <a:t>O objetivo é comparar a validação feita com o treinamento feito com bases de dados independentes, ou seja, modelos treinados com uma base onde todas as amostras têm ruído com a mesma variância</a:t>
            </a:r>
            <a:r>
              <a:rPr lang="pt-BR" sz="2400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98" y="2743200"/>
            <a:ext cx="4187952" cy="4187952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902823"/>
              </p:ext>
            </p:extLst>
          </p:nvPr>
        </p:nvGraphicFramePr>
        <p:xfrm>
          <a:off x="4022723" y="3226229"/>
          <a:ext cx="3771776" cy="32384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294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1131702789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231753540"/>
                    </a:ext>
                  </a:extLst>
                </a:gridCol>
              </a:tblGrid>
              <a:tr h="34766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Accuracy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4449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Comparison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smtClean="0"/>
                        <a:t>0.4111959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0.3925051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0.4408063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0.4171553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0.4470293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0.4312384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0.4488245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0.4434992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0.4544110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0.4509284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0.4539223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0.4563991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0.4528343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0.4612795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" y="27462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0"/>
            <a:ext cx="121253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experiment_2 e experiment_3)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050560"/>
            <a:ext cx="12192000" cy="4351338"/>
          </a:xfrm>
        </p:spPr>
        <p:txBody>
          <a:bodyPr/>
          <a:lstStyle/>
          <a:p>
            <a:r>
              <a:rPr lang="en-US" sz="2000" dirty="0" smtClean="0"/>
              <a:t>Experiment_2</a:t>
            </a:r>
            <a:r>
              <a:rPr lang="en-US" sz="2000" dirty="0"/>
              <a:t>: </a:t>
            </a:r>
            <a:r>
              <a:rPr lang="en-US" sz="2000" dirty="0" err="1"/>
              <a:t>treinar</a:t>
            </a:r>
            <a:r>
              <a:rPr lang="en-US" sz="2000" dirty="0"/>
              <a:t> o </a:t>
            </a:r>
            <a:r>
              <a:rPr lang="en-US" sz="2000" dirty="0" err="1"/>
              <a:t>modelo</a:t>
            </a:r>
            <a:r>
              <a:rPr lang="en-US" sz="2000" dirty="0"/>
              <a:t> com dados para </a:t>
            </a:r>
            <a:r>
              <a:rPr lang="en-US" sz="2000" dirty="0" err="1"/>
              <a:t>uma</a:t>
            </a:r>
            <a:r>
              <a:rPr lang="en-US" sz="2000" dirty="0"/>
              <a:t> SNR = 30 e </a:t>
            </a:r>
            <a:r>
              <a:rPr lang="en-US" sz="2000" dirty="0" err="1"/>
              <a:t>validar</a:t>
            </a:r>
            <a:r>
              <a:rPr lang="en-US" sz="2000" dirty="0"/>
              <a:t> para dados </a:t>
            </a:r>
            <a:r>
              <a:rPr lang="en-US" sz="2000" dirty="0" err="1"/>
              <a:t>como</a:t>
            </a:r>
            <a:r>
              <a:rPr lang="en-US" sz="2000" dirty="0"/>
              <a:t> SNR = -10 ate 40.</a:t>
            </a:r>
          </a:p>
          <a:p>
            <a:r>
              <a:rPr lang="pt-BR" sz="2000" dirty="0"/>
              <a:t>Experiment_3: o modelo é treinado com uma base de dados formada com amostras com diferentes valores de variância de ruído. </a:t>
            </a:r>
          </a:p>
          <a:p>
            <a:r>
              <a:rPr lang="pt-BR" sz="2000" dirty="0"/>
              <a:t>O objetivo é comparar a validação feita com o treinamento feito com bases de dados independentes, ou seja, modelos treinados com uma base onde todas as amostras têm ruído com a mesma variância</a:t>
            </a:r>
            <a:r>
              <a:rPr lang="pt-BR" sz="2400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98" y="2743200"/>
            <a:ext cx="4187952" cy="4187952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51456"/>
              </p:ext>
            </p:extLst>
          </p:nvPr>
        </p:nvGraphicFramePr>
        <p:xfrm>
          <a:off x="4022723" y="3226229"/>
          <a:ext cx="3771776" cy="32384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294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1131702789"/>
                    </a:ext>
                  </a:extLst>
                </a:gridCol>
                <a:gridCol w="942944">
                  <a:extLst>
                    <a:ext uri="{9D8B030D-6E8A-4147-A177-3AD203B41FA5}">
                      <a16:colId xmlns:a16="http://schemas.microsoft.com/office/drawing/2014/main" val="231753540"/>
                    </a:ext>
                  </a:extLst>
                </a:gridCol>
              </a:tblGrid>
              <a:tr h="34766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MSE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44493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Comparison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Experiment_3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1007.4446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1188.4640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916.77295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989.30686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979.58440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992.72338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853.91340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907.69622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934.02294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900.38889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880.07604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865.60365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4766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867.13762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873.55560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9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" y="27462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0"/>
            <a:ext cx="1212532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experiment_2 e experiment_3)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050560"/>
            <a:ext cx="12192000" cy="4351338"/>
          </a:xfrm>
        </p:spPr>
        <p:txBody>
          <a:bodyPr/>
          <a:lstStyle/>
          <a:p>
            <a:r>
              <a:rPr lang="en-US" sz="2000" dirty="0" smtClean="0"/>
              <a:t>Experiment_2</a:t>
            </a:r>
            <a:r>
              <a:rPr lang="en-US" sz="2000" dirty="0"/>
              <a:t>: </a:t>
            </a:r>
            <a:r>
              <a:rPr lang="en-US" sz="2000" dirty="0" err="1"/>
              <a:t>treinar</a:t>
            </a:r>
            <a:r>
              <a:rPr lang="en-US" sz="2000" dirty="0"/>
              <a:t> o </a:t>
            </a:r>
            <a:r>
              <a:rPr lang="en-US" sz="2000" dirty="0" err="1"/>
              <a:t>modelo</a:t>
            </a:r>
            <a:r>
              <a:rPr lang="en-US" sz="2000" dirty="0"/>
              <a:t> com dados para </a:t>
            </a:r>
            <a:r>
              <a:rPr lang="en-US" sz="2000" dirty="0" err="1"/>
              <a:t>uma</a:t>
            </a:r>
            <a:r>
              <a:rPr lang="en-US" sz="2000" dirty="0"/>
              <a:t> SNR = 30 e </a:t>
            </a:r>
            <a:r>
              <a:rPr lang="en-US" sz="2000" dirty="0" err="1"/>
              <a:t>validar</a:t>
            </a:r>
            <a:r>
              <a:rPr lang="en-US" sz="2000" dirty="0"/>
              <a:t> para dados </a:t>
            </a:r>
            <a:r>
              <a:rPr lang="en-US" sz="2000" dirty="0" err="1"/>
              <a:t>como</a:t>
            </a:r>
            <a:r>
              <a:rPr lang="en-US" sz="2000" dirty="0"/>
              <a:t> SNR = -10 ate 40.</a:t>
            </a:r>
          </a:p>
          <a:p>
            <a:r>
              <a:rPr lang="pt-BR" sz="2000" dirty="0"/>
              <a:t>Experiment_3: o modelo é treinado com uma base de dados formada com amostras com diferentes valores de variância de ruído. </a:t>
            </a:r>
          </a:p>
          <a:p>
            <a:r>
              <a:rPr lang="pt-BR" sz="2000" dirty="0"/>
              <a:t>O objetivo é comparar a validação feita com o treinamento feito com bases de dados independentes, ou seja, modelos treinados com uma base onde todas as amostras têm ruído com a mesma variância</a:t>
            </a:r>
            <a:r>
              <a:rPr lang="pt-BR" sz="2400" dirty="0"/>
              <a:t>.</a:t>
            </a:r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98" y="2743200"/>
            <a:ext cx="4187952" cy="4187952"/>
          </a:xfrm>
          <a:prstGeom prst="rect">
            <a:avLst/>
          </a:prstGeom>
        </p:spPr>
      </p:pic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571152"/>
              </p:ext>
            </p:extLst>
          </p:nvPr>
        </p:nvGraphicFramePr>
        <p:xfrm>
          <a:off x="4022725" y="3226229"/>
          <a:ext cx="170484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242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85242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Experiment_2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1007.4446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916.77295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979.58440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853.91340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934.02294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880.07604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867.13762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6880"/>
              </p:ext>
            </p:extLst>
          </p:nvPr>
        </p:nvGraphicFramePr>
        <p:xfrm>
          <a:off x="6089649" y="3226229"/>
          <a:ext cx="1704848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2424">
                  <a:extLst>
                    <a:ext uri="{9D8B030D-6E8A-4147-A177-3AD203B41FA5}">
                      <a16:colId xmlns:a16="http://schemas.microsoft.com/office/drawing/2014/main" val="1943701259"/>
                    </a:ext>
                  </a:extLst>
                </a:gridCol>
                <a:gridCol w="852424">
                  <a:extLst>
                    <a:ext uri="{9D8B030D-6E8A-4147-A177-3AD203B41FA5}">
                      <a16:colId xmlns:a16="http://schemas.microsoft.com/office/drawing/2014/main" val="91550220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Experiment_3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4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MSE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2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1188.4640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033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989.30686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992.72338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715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907.69622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3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900.38889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1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865.60365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30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873.55560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525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63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O objetivo e fazer uma comparação do modelo proposto com MUSIC para </a:t>
            </a:r>
            <a:r>
              <a:rPr lang="pt-BR" sz="2400" dirty="0" err="1" smtClean="0"/>
              <a:t>issto</a:t>
            </a:r>
            <a:r>
              <a:rPr lang="pt-BR" sz="2400" dirty="0" smtClean="0"/>
              <a:t> se treino e se valido o modelo com dados com SNR = -10 ate 40.</a:t>
            </a:r>
          </a:p>
          <a:p>
            <a:r>
              <a:rPr lang="pt-BR" sz="2400" dirty="0" err="1" smtClean="0"/>
              <a:t>Comparaco</a:t>
            </a:r>
            <a:r>
              <a:rPr lang="pt-BR" sz="2400" dirty="0" smtClean="0"/>
              <a:t> do </a:t>
            </a:r>
            <a:r>
              <a:rPr lang="pt-BR" sz="2400" dirty="0" err="1" smtClean="0"/>
              <a:t>accuracy</a:t>
            </a:r>
            <a:endParaRPr lang="pt-BR" sz="2400" dirty="0" smtClean="0"/>
          </a:p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701958" y="484547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O objetivo e fazer uma comparação do modelo proposto com MUSIC para </a:t>
            </a:r>
            <a:r>
              <a:rPr lang="pt-BR" sz="2400" dirty="0" err="1" smtClean="0"/>
              <a:t>issto</a:t>
            </a:r>
            <a:r>
              <a:rPr lang="pt-BR" sz="2400" dirty="0" smtClean="0"/>
              <a:t> se treino e se valido o modelo com dados com SNR = -10 ate 40.</a:t>
            </a:r>
          </a:p>
          <a:p>
            <a:r>
              <a:rPr lang="pt-BR" sz="2400" dirty="0" err="1" smtClean="0"/>
              <a:t>Comparaco</a:t>
            </a:r>
            <a:r>
              <a:rPr lang="pt-BR" sz="2400" dirty="0" smtClean="0"/>
              <a:t> do MSE.</a:t>
            </a:r>
          </a:p>
          <a:p>
            <a:endParaRPr lang="pt-BR" sz="2400" dirty="0"/>
          </a:p>
          <a:p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96" y="2671355"/>
            <a:ext cx="4187952" cy="41879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1355"/>
            <a:ext cx="4186646" cy="418664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Treinamento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Enviei para Anabel na semana passada via </a:t>
            </a:r>
            <a:r>
              <a:rPr lang="pt-BR" sz="2400" dirty="0" err="1" smtClean="0"/>
              <a:t>Teams</a:t>
            </a:r>
            <a:r>
              <a:rPr lang="pt-BR" sz="2400" dirty="0" smtClean="0"/>
              <a:t>, os passos necessários para validar os modelos com valores diferentes de variância do ruído. O </a:t>
            </a:r>
            <a:r>
              <a:rPr lang="pt-BR" sz="2400" dirty="0"/>
              <a:t>objetivo é encontrar qual variância resulta em um modelo com melhor acurácia média para todo o intervalo de valores de variância considerados.</a:t>
            </a:r>
          </a:p>
          <a:p>
            <a:r>
              <a:rPr lang="pt-BR" sz="2400" dirty="0" smtClean="0"/>
              <a:t>Discutimos as etapas para treinar e validar da forma descrita nos passos.</a:t>
            </a:r>
          </a:p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126376" y="4615542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8574676" y="567274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O objetivo e fazer uma comparação do modelo proposto com MUSIC para </a:t>
            </a:r>
            <a:r>
              <a:rPr lang="pt-BR" sz="2400" dirty="0" err="1" smtClean="0"/>
              <a:t>issto</a:t>
            </a:r>
            <a:r>
              <a:rPr lang="pt-BR" sz="2400" dirty="0" smtClean="0"/>
              <a:t> se treino e se valido o modelo com dados com SNR = -10 ate 40.</a:t>
            </a:r>
          </a:p>
          <a:p>
            <a:r>
              <a:rPr lang="pt-BR" sz="2400" dirty="0" err="1" smtClean="0"/>
              <a:t>Comparaco</a:t>
            </a:r>
            <a:r>
              <a:rPr lang="pt-BR" sz="2400" dirty="0" smtClean="0"/>
              <a:t> do MSE.</a:t>
            </a:r>
          </a:p>
          <a:p>
            <a:endParaRPr lang="pt-BR" sz="2400" dirty="0"/>
          </a:p>
          <a:p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700341"/>
              </p:ext>
            </p:extLst>
          </p:nvPr>
        </p:nvGraphicFramePr>
        <p:xfrm>
          <a:off x="1603375" y="3226229"/>
          <a:ext cx="812800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9754731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909348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486731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2003207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730126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351725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AZIMUTH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7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80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26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6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93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714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00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93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14/07/2022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-28575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701958" y="484547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02" y="2746248"/>
            <a:ext cx="4187952" cy="41879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91" y="2746248"/>
            <a:ext cx="4187952" cy="4187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65" y="2746248"/>
            <a:ext cx="4187952" cy="4187952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110942"/>
              </p:ext>
            </p:extLst>
          </p:nvPr>
        </p:nvGraphicFramePr>
        <p:xfrm>
          <a:off x="443052" y="738601"/>
          <a:ext cx="11115945" cy="2151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063">
                  <a:extLst>
                    <a:ext uri="{9D8B030D-6E8A-4147-A177-3AD203B41FA5}">
                      <a16:colId xmlns:a16="http://schemas.microsoft.com/office/drawing/2014/main" val="3827060975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898963708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2021373384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1085045691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632063030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048228988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848324595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27389836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785812814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2469333687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696907862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1740462388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131356953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3348889670"/>
                    </a:ext>
                  </a:extLst>
                </a:gridCol>
                <a:gridCol w="741063">
                  <a:extLst>
                    <a:ext uri="{9D8B030D-6E8A-4147-A177-3AD203B41FA5}">
                      <a16:colId xmlns:a16="http://schemas.microsoft.com/office/drawing/2014/main" val="1329694631"/>
                    </a:ext>
                  </a:extLst>
                </a:gridCol>
              </a:tblGrid>
              <a:tr h="317396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50697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0.01841049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0.02574846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0.02307099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0.03157562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0.0272608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0.03508951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0.02911265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0.03763889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0.03193673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0.03993981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9213005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0.02631944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0.03657407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0.03367284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0.04465895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0.03949074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0.05047994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0.04373457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0.05453549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0.04672068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0.05741512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3029860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0.12842593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0.1517037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0.16131173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0.18342284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0.18599537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0.2050679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0.20710648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0.22306636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0.2191821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0.23417438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375206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0.57739198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0.57380864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0.62916667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0.60860957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0.65918981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0.65485957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0.6794213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0.66468364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0.69374228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0.68489969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6271037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0.85739198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0.85684568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0.87863426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0.87040432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0.88888117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0.87351698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0.890625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0.8922963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0.89174383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0.87382562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55480"/>
                  </a:ext>
                </a:extLst>
              </a:tr>
              <a:tr h="297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0.93787809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0.92687963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0.94794753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0.94545062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0.94892747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0.94823611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0.94925154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dirty="0" smtClean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0.95027006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&gt;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0.94578858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8893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0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51" y="3327400"/>
            <a:ext cx="6272349" cy="35305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7401"/>
            <a:ext cx="5919651" cy="3530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919651" cy="37098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651" y="0"/>
            <a:ext cx="6272349" cy="37098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669972" y="3327398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-10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69972" y="6488667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0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0739845" y="3293346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10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739845" y="6483250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25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3347"/>
            <a:ext cx="5919651" cy="355923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919651" cy="3709851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669972" y="3327398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-10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669972" y="6488667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40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919652" cy="3709852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480559" y="3347080"/>
            <a:ext cx="21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SNR =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O objetivo e fazer uma comparação do modelo proposto com MUSIC para </a:t>
            </a:r>
            <a:r>
              <a:rPr lang="pt-BR" sz="2400" dirty="0" err="1" smtClean="0"/>
              <a:t>issto</a:t>
            </a:r>
            <a:r>
              <a:rPr lang="pt-BR" sz="2400" dirty="0" smtClean="0"/>
              <a:t> se treino e se valido o modelo com dados com SNR = -10 ate 40.</a:t>
            </a:r>
          </a:p>
          <a:p>
            <a:r>
              <a:rPr lang="pt-BR" sz="2400" dirty="0" err="1" smtClean="0"/>
              <a:t>Comparaco</a:t>
            </a:r>
            <a:r>
              <a:rPr lang="pt-BR" sz="2400" dirty="0" smtClean="0"/>
              <a:t> do MSE.</a:t>
            </a:r>
          </a:p>
          <a:p>
            <a:endParaRPr lang="pt-BR" sz="2400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10/08/2022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2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984" y="1155062"/>
            <a:ext cx="10515600" cy="4351338"/>
          </a:xfrm>
        </p:spPr>
        <p:txBody>
          <a:bodyPr>
            <a:normAutofit/>
          </a:bodyPr>
          <a:lstStyle/>
          <a:p>
            <a:r>
              <a:rPr lang="pt-BR" sz="2000" dirty="0"/>
              <a:t>Melhoria do modelo de árvore de decisão com </a:t>
            </a:r>
            <a:r>
              <a:rPr lang="pt-BR" sz="2000" dirty="0" err="1"/>
              <a:t>optuna</a:t>
            </a:r>
            <a:r>
              <a:rPr lang="pt-BR" sz="2000" dirty="0"/>
              <a:t> levando em consideração o </a:t>
            </a:r>
            <a:r>
              <a:rPr lang="pt-BR" sz="2000" dirty="0" err="1"/>
              <a:t>mse</a:t>
            </a:r>
            <a:endParaRPr lang="pt-BR" sz="2000" dirty="0" smtClean="0"/>
          </a:p>
          <a:p>
            <a:r>
              <a:rPr lang="pt-BR" sz="2000" dirty="0" smtClean="0"/>
              <a:t>O objetivo e fazer uma comparação do modelo proposto com MUSIC para </a:t>
            </a:r>
            <a:r>
              <a:rPr lang="pt-BR" sz="2000" dirty="0" err="1" smtClean="0"/>
              <a:t>issto</a:t>
            </a:r>
            <a:r>
              <a:rPr lang="pt-BR" sz="2000" dirty="0" smtClean="0"/>
              <a:t> se treino e se valido o modelo com dados com SNR = -10 ate 40 para antenas = 4 ate 16 com passo de 2.</a:t>
            </a:r>
          </a:p>
          <a:p>
            <a:r>
              <a:rPr lang="pt-BR" sz="2000" dirty="0" err="1" smtClean="0"/>
              <a:t>Comparaco</a:t>
            </a:r>
            <a:r>
              <a:rPr lang="pt-BR" sz="2000" dirty="0" smtClean="0"/>
              <a:t> do MSE.</a:t>
            </a:r>
          </a:p>
          <a:p>
            <a:endParaRPr lang="pt-BR" sz="2000" dirty="0"/>
          </a:p>
          <a:p>
            <a:endParaRPr lang="en-US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" y="2670048"/>
            <a:ext cx="4187952" cy="41879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72" y="2670048"/>
            <a:ext cx="4187952" cy="4187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97" y="2670048"/>
            <a:ext cx="4187952" cy="418795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623968" y="267004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0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Comparacao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com MUSIC (main)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984" y="1155062"/>
            <a:ext cx="10515600" cy="4351338"/>
          </a:xfrm>
        </p:spPr>
        <p:txBody>
          <a:bodyPr>
            <a:normAutofit/>
          </a:bodyPr>
          <a:lstStyle/>
          <a:p>
            <a:r>
              <a:rPr lang="pt-BR" sz="2000" dirty="0"/>
              <a:t>Melhoria do modelo de árvore de decisão com </a:t>
            </a:r>
            <a:r>
              <a:rPr lang="pt-BR" sz="2000" dirty="0" err="1"/>
              <a:t>optuna</a:t>
            </a:r>
            <a:r>
              <a:rPr lang="pt-BR" sz="2000" dirty="0"/>
              <a:t> levando em consideração o </a:t>
            </a:r>
            <a:r>
              <a:rPr lang="pt-BR" sz="2000" dirty="0" err="1"/>
              <a:t>mse</a:t>
            </a:r>
            <a:endParaRPr lang="pt-BR" sz="2000" dirty="0" smtClean="0"/>
          </a:p>
          <a:p>
            <a:r>
              <a:rPr lang="pt-BR" sz="2000" dirty="0" smtClean="0"/>
              <a:t>O objetivo e fazer uma comparação do modelo proposto com MUSIC para </a:t>
            </a:r>
            <a:r>
              <a:rPr lang="pt-BR" sz="2000" dirty="0" err="1" smtClean="0"/>
              <a:t>issto</a:t>
            </a:r>
            <a:r>
              <a:rPr lang="pt-BR" sz="2000" dirty="0" smtClean="0"/>
              <a:t> se treino e se valido o modelo com dados com SNR = -10 ate 40 para antenas = 4 ate 16 com passo de 2.</a:t>
            </a:r>
          </a:p>
          <a:p>
            <a:r>
              <a:rPr lang="pt-BR" sz="2000" dirty="0" err="1" smtClean="0"/>
              <a:t>Comparaco</a:t>
            </a:r>
            <a:r>
              <a:rPr lang="pt-BR" sz="2000" dirty="0" smtClean="0"/>
              <a:t> do MSE.</a:t>
            </a:r>
          </a:p>
          <a:p>
            <a:endParaRPr lang="pt-BR" sz="2000" dirty="0"/>
          </a:p>
          <a:p>
            <a:endParaRPr lang="en-U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08" y="2670048"/>
            <a:ext cx="4187952" cy="4187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97" y="2670048"/>
            <a:ext cx="4187952" cy="418795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623968" y="267004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0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/>
              <a:t>Power   </a:t>
            </a:r>
            <a:r>
              <a:rPr lang="en-US" dirty="0" err="1"/>
              <a:t>DT_Regressor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984" y="1155062"/>
            <a:ext cx="10515600" cy="4351338"/>
          </a:xfrm>
        </p:spPr>
        <p:txBody>
          <a:bodyPr>
            <a:normAutofit/>
          </a:bodyPr>
          <a:lstStyle/>
          <a:p>
            <a:r>
              <a:rPr lang="pt-BR" sz="2000" dirty="0"/>
              <a:t>Melhoria do modelo de árvore de decisão com </a:t>
            </a:r>
            <a:r>
              <a:rPr lang="pt-BR" sz="2000" dirty="0" err="1"/>
              <a:t>optuna</a:t>
            </a:r>
            <a:r>
              <a:rPr lang="pt-BR" sz="2000" dirty="0"/>
              <a:t> levando em consideração o </a:t>
            </a:r>
            <a:r>
              <a:rPr lang="pt-BR" sz="2000" dirty="0" err="1"/>
              <a:t>mse</a:t>
            </a:r>
            <a:endParaRPr lang="pt-BR" sz="2000" dirty="0" smtClean="0"/>
          </a:p>
          <a:p>
            <a:r>
              <a:rPr lang="pt-BR" sz="2000" dirty="0" smtClean="0"/>
              <a:t>O objetivo e fazer uma comparação do modelo proposto com MUSIC para </a:t>
            </a:r>
            <a:r>
              <a:rPr lang="pt-BR" sz="2000" dirty="0" err="1" smtClean="0"/>
              <a:t>issto</a:t>
            </a:r>
            <a:r>
              <a:rPr lang="pt-BR" sz="2000" dirty="0" smtClean="0"/>
              <a:t> se treino e se valido o modelo com dados com SNR = -10 ate 40 para antenas = 4 ate 16 com passo de 2.</a:t>
            </a:r>
          </a:p>
          <a:p>
            <a:r>
              <a:rPr lang="pt-BR" sz="2000" dirty="0" err="1" smtClean="0"/>
              <a:t>Comparaco</a:t>
            </a:r>
            <a:r>
              <a:rPr lang="pt-BR" sz="2000" dirty="0" smtClean="0"/>
              <a:t> do MSE.</a:t>
            </a:r>
          </a:p>
          <a:p>
            <a:endParaRPr lang="pt-BR" sz="2000" dirty="0"/>
          </a:p>
          <a:p>
            <a:endParaRPr lang="en-US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08" y="2670048"/>
            <a:ext cx="4187952" cy="418795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623968" y="267004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OPTUNA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1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216" y="2670048"/>
            <a:ext cx="4187952" cy="41879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670048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/>
              <a:t>Enviei para Anabel na semana passada via </a:t>
            </a:r>
            <a:r>
              <a:rPr lang="pt-BR" sz="2400" dirty="0" err="1"/>
              <a:t>Teams</a:t>
            </a:r>
            <a:r>
              <a:rPr lang="pt-BR" sz="2400" dirty="0"/>
              <a:t>, os passos necessários para validar os modelos com valores diferentes de variância do ruído. O objetivo é encontrar qual variância resulta em um modelo com melhor acurácia média para todo o intervalo de valores de variância considerados.</a:t>
            </a:r>
          </a:p>
          <a:p>
            <a:r>
              <a:rPr lang="pt-BR" sz="2400" dirty="0"/>
              <a:t>Discutimos as etapas para treinar e validar da forma descrita nos passos</a:t>
            </a:r>
            <a:r>
              <a:rPr lang="pt-BR" sz="2400" dirty="0" smtClean="0"/>
              <a:t>.</a:t>
            </a:r>
          </a:p>
          <a:p>
            <a:endParaRPr lang="pt-BR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8" y="1392476"/>
            <a:ext cx="4187952" cy="41879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</a:t>
            </a:r>
            <a:r>
              <a:rPr lang="pt-BR" dirty="0" err="1" smtClean="0">
                <a:solidFill>
                  <a:schemeClr val="accent1">
                    <a:lumMod val="50000"/>
                  </a:schemeClr>
                </a:solidFill>
              </a:rPr>
              <a:t>timização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de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hiperparâmetros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de modelos para obter uma melhor precisão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701958" y="3502454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02" y="1403223"/>
            <a:ext cx="4187952" cy="41879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65" y="1403223"/>
            <a:ext cx="4187952" cy="418795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376935" y="1392476"/>
            <a:ext cx="312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DT_Classifier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368356" y="1106726"/>
            <a:ext cx="353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DT_Classifier</a:t>
            </a:r>
            <a:r>
              <a:rPr lang="en-US" dirty="0" smtClean="0"/>
              <a:t> </a:t>
            </a:r>
            <a:r>
              <a:rPr lang="pt-BR" dirty="0"/>
              <a:t>otimização com </a:t>
            </a:r>
            <a:r>
              <a:rPr lang="pt-BR" dirty="0" err="1"/>
              <a:t>optuna</a:t>
            </a:r>
            <a:r>
              <a:rPr lang="pt-BR" dirty="0"/>
              <a:t> em termos de </a:t>
            </a:r>
            <a:r>
              <a:rPr lang="pt-BR" dirty="0" err="1" smtClean="0"/>
              <a:t>accuaracy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432864" y="1106188"/>
            <a:ext cx="353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DT_Regressor</a:t>
            </a:r>
            <a:r>
              <a:rPr lang="en-US" dirty="0" smtClean="0"/>
              <a:t> </a:t>
            </a:r>
            <a:r>
              <a:rPr lang="pt-BR" dirty="0"/>
              <a:t>otimização com </a:t>
            </a:r>
            <a:r>
              <a:rPr lang="pt-BR" dirty="0" err="1"/>
              <a:t>optuna</a:t>
            </a:r>
            <a:r>
              <a:rPr lang="pt-BR" dirty="0"/>
              <a:t> em termos de </a:t>
            </a:r>
            <a:r>
              <a:rPr lang="pt-BR" dirty="0" smtClean="0"/>
              <a:t>MSE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1257300" y="540189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Ao otimizar os </a:t>
            </a:r>
            <a:r>
              <a:rPr lang="pt-BR" sz="2000" dirty="0" err="1"/>
              <a:t>hiperparâmetros</a:t>
            </a:r>
            <a:r>
              <a:rPr lang="pt-BR" sz="2000" dirty="0"/>
              <a:t> do modelo </a:t>
            </a:r>
            <a:r>
              <a:rPr lang="pt-BR" sz="2000" dirty="0" err="1"/>
              <a:t>DT_classifier</a:t>
            </a:r>
            <a:r>
              <a:rPr lang="pt-BR" sz="2000" dirty="0"/>
              <a:t> em termos de </a:t>
            </a:r>
            <a:r>
              <a:rPr lang="pt-BR" sz="2000" dirty="0" err="1" smtClean="0"/>
              <a:t>accuracy</a:t>
            </a:r>
            <a:r>
              <a:rPr lang="pt-BR" sz="2000" dirty="0" smtClean="0"/>
              <a:t>, </a:t>
            </a:r>
            <a:r>
              <a:rPr lang="pt-BR" sz="2000" dirty="0"/>
              <a:t>não são observados resultados relevantes em termos de </a:t>
            </a:r>
            <a:r>
              <a:rPr lang="pt-BR" sz="2000" dirty="0" err="1" smtClean="0"/>
              <a:t>accuracy</a:t>
            </a:r>
            <a:r>
              <a:rPr lang="pt-BR" sz="2000" dirty="0" smtClean="0"/>
              <a:t>.</a:t>
            </a:r>
            <a:endParaRPr lang="pt-BR" sz="2000" dirty="0"/>
          </a:p>
          <a:p>
            <a:r>
              <a:rPr lang="pt-BR" sz="2000" dirty="0"/>
              <a:t>Ao otimizar os </a:t>
            </a:r>
            <a:r>
              <a:rPr lang="pt-BR" sz="2000" dirty="0" err="1"/>
              <a:t>hiperparâmetros</a:t>
            </a:r>
            <a:r>
              <a:rPr lang="pt-BR" sz="2000" dirty="0"/>
              <a:t> do modelo </a:t>
            </a:r>
            <a:r>
              <a:rPr lang="pt-BR" sz="2000" dirty="0" err="1" smtClean="0"/>
              <a:t>DT_Regressor</a:t>
            </a:r>
            <a:r>
              <a:rPr lang="pt-BR" sz="2000" dirty="0" smtClean="0"/>
              <a:t> </a:t>
            </a:r>
            <a:r>
              <a:rPr lang="pt-BR" sz="2000" dirty="0"/>
              <a:t>em termos de </a:t>
            </a:r>
            <a:r>
              <a:rPr lang="pt-BR" sz="2000" dirty="0" smtClean="0"/>
              <a:t>MSE</a:t>
            </a:r>
            <a:r>
              <a:rPr lang="pt-BR" sz="2000" dirty="0"/>
              <a:t>, observam-se resultados piores do que os modelos anteriores em termos de </a:t>
            </a:r>
            <a:r>
              <a:rPr lang="pt-BR" sz="2000"/>
              <a:t>accuracy</a:t>
            </a:r>
            <a:r>
              <a:rPr lang="pt-BR" sz="2000" smtClean="0"/>
              <a:t>.</a:t>
            </a:r>
            <a:endParaRPr lang="pt-BR" sz="20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42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3429000" cy="342900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7984" y="1155062"/>
            <a:ext cx="10515600" cy="4351338"/>
          </a:xfrm>
        </p:spPr>
        <p:txBody>
          <a:bodyPr>
            <a:normAutofit/>
          </a:bodyPr>
          <a:lstStyle/>
          <a:p>
            <a:endParaRPr lang="pt-BR" sz="2000" dirty="0"/>
          </a:p>
          <a:p>
            <a:endParaRPr lang="en-US" sz="24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3775273" y="23533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  </a:t>
            </a:r>
            <a:r>
              <a:rPr lang="en-US" dirty="0" err="1" smtClean="0"/>
              <a:t>DT_Regressor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429000"/>
            <a:ext cx="3429000" cy="3429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429000" cy="3429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542" y="3429000"/>
            <a:ext cx="3429000" cy="3429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9000" cy="342900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3775274" y="3426737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Covariance   </a:t>
            </a:r>
            <a:r>
              <a:rPr lang="en-US" dirty="0" err="1" smtClean="0"/>
              <a:t>DT_Regressor</a:t>
            </a:r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14445" y="-3038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  </a:t>
            </a:r>
            <a:r>
              <a:rPr lang="en-US" dirty="0" err="1" smtClean="0"/>
              <a:t>DT_Classifier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46274" y="3424474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Covariance   </a:t>
            </a:r>
            <a:r>
              <a:rPr lang="en-US" dirty="0" err="1" smtClean="0"/>
              <a:t>DT_Classifier</a:t>
            </a:r>
            <a:endParaRPr lang="en-U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9450882" y="3429000"/>
            <a:ext cx="403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MUSIC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9" y="3359945"/>
            <a:ext cx="450153" cy="45015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35" y="-48460"/>
            <a:ext cx="450153" cy="450153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245531" y="114557"/>
            <a:ext cx="4946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Comparação de modelos de ML otimizados com </a:t>
            </a:r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optuna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e MUSIC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54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Power,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DT_Regressor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048"/>
            <a:ext cx="4187952" cy="418795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61909" y="239579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72" y="2670048"/>
            <a:ext cx="4187952" cy="418795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4241565" y="1841793"/>
            <a:ext cx="3714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Ajuste dos </a:t>
            </a:r>
            <a:r>
              <a:rPr lang="pt-BR" dirty="0" err="1"/>
              <a:t>hiperparâmetros</a:t>
            </a:r>
            <a:r>
              <a:rPr lang="pt-BR" dirty="0"/>
              <a:t> da DT para conjunto formado por amostras de todos os valores de SNR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4" y="2670048"/>
            <a:ext cx="4187952" cy="418795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339874" y="1841793"/>
            <a:ext cx="3714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Ajuste dos </a:t>
            </a:r>
            <a:r>
              <a:rPr lang="pt-BR" dirty="0" err="1"/>
              <a:t>hiperparâmetros</a:t>
            </a:r>
            <a:r>
              <a:rPr lang="pt-BR" dirty="0"/>
              <a:t> da DT para cada SNR individual, mas validação (através do MSE) realizada com todos os valores de SNR.</a:t>
            </a:r>
          </a:p>
        </p:txBody>
      </p:sp>
    </p:spTree>
    <p:extLst>
      <p:ext uri="{BB962C8B-B14F-4D97-AF65-F5344CB8AC3E}">
        <p14:creationId xmlns:p14="http://schemas.microsoft.com/office/powerpoint/2010/main" val="168626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Covariance,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DT_Regressor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761909" y="2395791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241565" y="1841793"/>
            <a:ext cx="3714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Ajuste dos </a:t>
            </a:r>
            <a:r>
              <a:rPr lang="pt-BR" dirty="0" err="1"/>
              <a:t>hiperparâmetros</a:t>
            </a:r>
            <a:r>
              <a:rPr lang="pt-BR" dirty="0"/>
              <a:t> da DT para conjunto formado por amostras de todos os valores de SNR</a:t>
            </a:r>
            <a:endParaRPr lang="en-U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4" y="2670048"/>
            <a:ext cx="4187952" cy="4187952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8339874" y="1841793"/>
            <a:ext cx="3714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Ajuste dos </a:t>
            </a:r>
            <a:r>
              <a:rPr lang="pt-BR" dirty="0" err="1"/>
              <a:t>hiperparâmetros</a:t>
            </a:r>
            <a:r>
              <a:rPr lang="pt-BR" dirty="0"/>
              <a:t> da DT para cada SNR individual, mas validação (através do MSE) realizada com todos os valores de SNR.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048"/>
            <a:ext cx="4187952" cy="41879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72" y="26700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12/9/2022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Power and covariance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comparation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872761"/>
            <a:ext cx="5157787" cy="823912"/>
          </a:xfrm>
        </p:spPr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contenido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757632"/>
                <a:ext cx="5157787" cy="368458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Marcador de conteni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757632"/>
                <a:ext cx="5157787" cy="3684588"/>
              </a:xfrm>
              <a:blipFill>
                <a:blip r:embed="rId3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872761"/>
            <a:ext cx="5183188" cy="823912"/>
          </a:xfrm>
        </p:spPr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757632"/>
            <a:ext cx="6019800" cy="3684588"/>
          </a:xfrm>
        </p:spPr>
        <p:txBody>
          <a:bodyPr>
            <a:normAutofit fontScale="92500" lnSpcReduction="10000"/>
          </a:bodyPr>
          <a:lstStyle/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/>
              <a:t>A </a:t>
            </a:r>
            <a:r>
              <a:rPr lang="pt-BR" sz="2400" dirty="0"/>
              <a:t>relação entre as energias de uma amostragem e o resto deles já é conhecida de antemão</a:t>
            </a:r>
            <a:r>
              <a:rPr lang="pt-BR" dirty="0"/>
              <a:t>.</a:t>
            </a:r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2"/>
              <p:cNvSpPr txBox="1">
                <a:spLocks/>
              </p:cNvSpPr>
              <p:nvPr/>
            </p:nvSpPr>
            <p:spPr>
              <a:xfrm>
                <a:off x="839788" y="1576149"/>
                <a:ext cx="10515600" cy="70856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b="0" dirty="0" smtClean="0"/>
                  <a:t>where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0" dirty="0"/>
                  <a:t>is the sampling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</a:t>
                </a:r>
                <a:r>
                  <a:rPr lang="en-US" b="0" dirty="0"/>
                  <a:t>the </a:t>
                </a:r>
                <a:r>
                  <a:rPr lang="en-US" b="0" dirty="0" smtClean="0"/>
                  <a:t>antenna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1576149"/>
                <a:ext cx="10515600" cy="708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0" y="2643253"/>
            <a:ext cx="3238500" cy="17049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0" y="4325843"/>
            <a:ext cx="3371850" cy="9906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0" y="2696673"/>
            <a:ext cx="1657350" cy="5048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1700" y="3337993"/>
            <a:ext cx="22669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5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"/>
          <a:stretch/>
        </p:blipFill>
        <p:spPr>
          <a:xfrm>
            <a:off x="5605272" y="2505075"/>
            <a:ext cx="5848350" cy="35490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r="8426"/>
          <a:stretch/>
        </p:blipFill>
        <p:spPr>
          <a:xfrm>
            <a:off x="146305" y="2505456"/>
            <a:ext cx="5778246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AZIMUTH, N = 4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312" y="2505075"/>
            <a:ext cx="7301883" cy="4107309"/>
          </a:xfr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2502728"/>
            <a:ext cx="7306056" cy="4109656"/>
          </a:xfrm>
        </p:spPr>
      </p:pic>
    </p:spTree>
    <p:extLst>
      <p:ext uri="{BB962C8B-B14F-4D97-AF65-F5344CB8AC3E}">
        <p14:creationId xmlns:p14="http://schemas.microsoft.com/office/powerpoint/2010/main" val="81477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AZIMUTH, N = 16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36" y="2505456"/>
            <a:ext cx="7298944" cy="4105656"/>
          </a:xfr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328" y="2505074"/>
            <a:ext cx="7298944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4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ELEVATION, N = 4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36" y="2505456"/>
            <a:ext cx="7298945" cy="41056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328" y="2505075"/>
            <a:ext cx="7298945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Validacao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Anabel sugeriu também verificar o desempenho quando o modelo é treinado com uma base de dados formada com amostras com diferentes valores de variância de ruído. O objetivo é comparar a validação feita com o treinamento feito com bases de dados independentes, ou seja, modelos treinados com uma base onde todas as amostras têm ruído com a mesma variância.</a:t>
            </a:r>
            <a:endParaRPr lang="pt-BR" sz="2400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670048"/>
            <a:ext cx="4187952" cy="418795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5" y="2670048"/>
            <a:ext cx="4187952" cy="41879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8" y="2670048"/>
            <a:ext cx="4187952" cy="4187952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49905" y="6565232"/>
            <a:ext cx="168442" cy="88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adroTexto 11"/>
          <p:cNvSpPr txBox="1"/>
          <p:nvPr/>
        </p:nvSpPr>
        <p:spPr>
          <a:xfrm>
            <a:off x="2141108" y="6470847"/>
            <a:ext cx="837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size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185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Scatter</a:t>
            </a:r>
            <a:r>
              <a:rPr lang="pt-BR" dirty="0" smtClean="0"/>
              <a:t> </a:t>
            </a:r>
            <a:r>
              <a:rPr lang="pt-BR" dirty="0" err="1" smtClean="0"/>
              <a:t>Plot</a:t>
            </a:r>
            <a:r>
              <a:rPr lang="pt-BR" dirty="0" smtClean="0"/>
              <a:t> ELEVATION, N = 16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36" y="2505456"/>
            <a:ext cx="7298944" cy="4105656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328" y="2505456"/>
            <a:ext cx="7298944" cy="41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de </a:t>
            </a:r>
            <a:r>
              <a:rPr lang="pt-BR" dirty="0" smtClean="0"/>
              <a:t>modelo </a:t>
            </a:r>
            <a:r>
              <a:rPr lang="pt-BR" dirty="0" err="1" smtClean="0"/>
              <a:t>Decision</a:t>
            </a:r>
            <a:r>
              <a:rPr lang="pt-BR" dirty="0" smtClean="0"/>
              <a:t> </a:t>
            </a:r>
            <a:r>
              <a:rPr lang="pt-BR" dirty="0" err="1" smtClean="0"/>
              <a:t>Tree</a:t>
            </a:r>
            <a:r>
              <a:rPr lang="pt-BR" dirty="0" smtClean="0"/>
              <a:t> </a:t>
            </a:r>
            <a:r>
              <a:rPr lang="pt-BR" dirty="0" err="1" smtClean="0"/>
              <a:t>Regressor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N = 16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-827087" y="929085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-1751806" y="3319463"/>
            <a:ext cx="5183188" cy="823912"/>
          </a:xfrm>
        </p:spPr>
        <p:txBody>
          <a:bodyPr/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3375"/>
            <a:ext cx="10972800" cy="27146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1569244"/>
            <a:ext cx="178974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45375"/>
              </p:ext>
            </p:extLst>
          </p:nvPr>
        </p:nvGraphicFramePr>
        <p:xfrm>
          <a:off x="420189" y="1690688"/>
          <a:ext cx="11205755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557">
                  <a:extLst>
                    <a:ext uri="{9D8B030D-6E8A-4147-A177-3AD203B41FA5}">
                      <a16:colId xmlns:a16="http://schemas.microsoft.com/office/drawing/2014/main" val="3628939172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1495701777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119973355"/>
                    </a:ext>
                  </a:extLst>
                </a:gridCol>
                <a:gridCol w="759595">
                  <a:extLst>
                    <a:ext uri="{9D8B030D-6E8A-4147-A177-3AD203B41FA5}">
                      <a16:colId xmlns:a16="http://schemas.microsoft.com/office/drawing/2014/main" val="3928077835"/>
                    </a:ext>
                  </a:extLst>
                </a:gridCol>
                <a:gridCol w="732099">
                  <a:extLst>
                    <a:ext uri="{9D8B030D-6E8A-4147-A177-3AD203B41FA5}">
                      <a16:colId xmlns:a16="http://schemas.microsoft.com/office/drawing/2014/main" val="2753993411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1249791606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3755906645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1807218502"/>
                    </a:ext>
                  </a:extLst>
                </a:gridCol>
                <a:gridCol w="1245084">
                  <a:extLst>
                    <a:ext uri="{9D8B030D-6E8A-4147-A177-3AD203B41FA5}">
                      <a16:colId xmlns:a16="http://schemas.microsoft.com/office/drawing/2014/main" val="3391322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Proposta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número</a:t>
                      </a:r>
                      <a:r>
                        <a:rPr lang="en-US" dirty="0" smtClean="0"/>
                        <a:t> de </a:t>
                      </a:r>
                      <a:r>
                        <a:rPr lang="en-US" dirty="0" err="1" smtClean="0"/>
                        <a:t>amostras</a:t>
                      </a:r>
                      <a:r>
                        <a:rPr lang="en-US" dirty="0" smtClean="0"/>
                        <a:t> para </a:t>
                      </a:r>
                      <a:r>
                        <a:rPr lang="en-US" dirty="0" err="1" smtClean="0"/>
                        <a:t>cada</a:t>
                      </a:r>
                      <a:r>
                        <a:rPr lang="en-US" dirty="0" smtClean="0"/>
                        <a:t> par de </a:t>
                      </a:r>
                      <a:r>
                        <a:rPr lang="en-US" dirty="0" err="1" smtClean="0"/>
                        <a:t>ângulos</a:t>
                      </a:r>
                      <a:r>
                        <a:rPr lang="en-US" dirty="0" smtClean="0"/>
                        <a:t> 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Total de </a:t>
                      </a:r>
                      <a:r>
                        <a:rPr lang="es-ES" dirty="0" err="1" smtClean="0"/>
                        <a:t>amostras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Accuracy of</a:t>
                      </a:r>
                      <a:r>
                        <a:rPr lang="en-US" baseline="0" dirty="0" smtClean="0"/>
                        <a:t> azimuth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Accuracy of</a:t>
                      </a:r>
                      <a:r>
                        <a:rPr lang="en-US" baseline="0" dirty="0" smtClean="0"/>
                        <a:t> elevation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MSE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MSE of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azimuth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MSE of </a:t>
                      </a:r>
                      <a:r>
                        <a:rPr lang="es-ES" dirty="0" err="1" smtClean="0"/>
                        <a:t>elevation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464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treinamento com uma matriz de ruído com uma variância de 10e-10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número de pares de ángulos*N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treinamento com uma matriz de ruído com variações de 10e-7 a 10e-12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10*cantidad</a:t>
                      </a:r>
                      <a:r>
                        <a:rPr lang="es-ES" baseline="0" dirty="0" smtClean="0"/>
                        <a:t> de varianzas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número de pares de ángulos*N*cantidad</a:t>
                      </a:r>
                      <a:r>
                        <a:rPr lang="es-ES" baseline="0" dirty="0" smtClean="0"/>
                        <a:t> de varianzas </a:t>
                      </a:r>
                      <a:r>
                        <a:rPr lang="es-ES" dirty="0" smtClean="0"/>
                        <a:t>= 1,789,256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92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7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MUSIC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Ela está estudando como usar o objeto phased.MUSICEstimator2D</a:t>
            </a:r>
            <a:endParaRPr lang="pt-BR" sz="2400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831848"/>
            <a:ext cx="4187952" cy="41879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1848"/>
            <a:ext cx="41879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360x90</a:t>
            </a:r>
          </a:p>
          <a:p>
            <a:r>
              <a:rPr lang="es-ES" dirty="0" smtClean="0"/>
              <a:t>X = P1, p2, p3, p4</a:t>
            </a:r>
          </a:p>
          <a:p>
            <a:r>
              <a:rPr lang="es-ES" dirty="0" smtClean="0"/>
              <a:t>360x90x2</a:t>
            </a:r>
          </a:p>
          <a:p>
            <a:r>
              <a:rPr lang="es-ES" dirty="0" smtClean="0"/>
              <a:t>VAR 10E-7</a:t>
            </a:r>
          </a:p>
          <a:p>
            <a:r>
              <a:rPr lang="es-ES" dirty="0" smtClean="0"/>
              <a:t>X1 = X+VAR*RAND(N)</a:t>
            </a:r>
          </a:p>
          <a:p>
            <a:r>
              <a:rPr lang="es-ES" dirty="0" smtClean="0"/>
              <a:t>X2 = X+VAR*RAND(N)</a:t>
            </a:r>
          </a:p>
          <a:p>
            <a:r>
              <a:rPr lang="es-ES" dirty="0" smtClean="0"/>
              <a:t>X1 e x2 base de dados =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Reunião</a:t>
            </a:r>
            <a:r>
              <a:rPr lang="en-US" dirty="0" smtClean="0"/>
              <a:t> 16/06/2022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Anabel Reyes </a:t>
            </a:r>
            <a:r>
              <a:rPr lang="es-ES" dirty="0" err="1" smtClean="0"/>
              <a:t>Carballeira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96" y="2671355"/>
            <a:ext cx="4187952" cy="41879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1355"/>
            <a:ext cx="4186646" cy="418664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3396" y="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Treinamento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modelo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50560"/>
            <a:ext cx="10515600" cy="4351338"/>
          </a:xfrm>
        </p:spPr>
        <p:txBody>
          <a:bodyPr/>
          <a:lstStyle/>
          <a:p>
            <a:r>
              <a:rPr lang="pt-BR" sz="2400" dirty="0" smtClean="0"/>
              <a:t>Enviei para Anabel na semana passada via </a:t>
            </a:r>
            <a:r>
              <a:rPr lang="pt-BR" sz="2400" dirty="0" err="1" smtClean="0"/>
              <a:t>Teams</a:t>
            </a:r>
            <a:r>
              <a:rPr lang="pt-BR" sz="2400" dirty="0" smtClean="0"/>
              <a:t>, os passos necessários para validar os modelos com valores diferentes de variância do ruído. O </a:t>
            </a:r>
            <a:r>
              <a:rPr lang="pt-BR" sz="2400" dirty="0"/>
              <a:t>objetivo é encontrar qual variância resulta em um modelo com melhor acurácia média para todo o intervalo de valores de variância considerados.</a:t>
            </a:r>
          </a:p>
          <a:p>
            <a:r>
              <a:rPr lang="pt-BR" sz="2400" dirty="0" smtClean="0"/>
              <a:t>Discutimos as etapas para treinar e validar da forma descrita nos passos.</a:t>
            </a:r>
          </a:p>
          <a:p>
            <a:endParaRPr lang="pt-BR" sz="2400" dirty="0"/>
          </a:p>
          <a:p>
            <a:endParaRPr lang="en-US" dirty="0"/>
          </a:p>
        </p:txBody>
      </p:sp>
      <p:sp>
        <p:nvSpPr>
          <p:cNvPr id="5" name="Elipse 4"/>
          <p:cNvSpPr/>
          <p:nvPr/>
        </p:nvSpPr>
        <p:spPr>
          <a:xfrm>
            <a:off x="3126376" y="4615542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8574676" y="5672749"/>
            <a:ext cx="330926" cy="304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12918</TotalTime>
  <Words>1773</Words>
  <Application>Microsoft Office PowerPoint</Application>
  <PresentationFormat>Panorámica</PresentationFormat>
  <Paragraphs>413</Paragraphs>
  <Slides>41</Slides>
  <Notes>1</Notes>
  <HiddenSlides>3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Tema de Office</vt:lpstr>
      <vt:lpstr>Reunião 26/05/2022</vt:lpstr>
      <vt:lpstr>Treinamento do modelo</vt:lpstr>
      <vt:lpstr>Validacao do modelo</vt:lpstr>
      <vt:lpstr>Validacao do modelo</vt:lpstr>
      <vt:lpstr>Presentación de PowerPoint</vt:lpstr>
      <vt:lpstr>MUSIC</vt:lpstr>
      <vt:lpstr>Presentación de PowerPoint</vt:lpstr>
      <vt:lpstr>Reunião 16/06/2022</vt:lpstr>
      <vt:lpstr>Treinamento do modelo</vt:lpstr>
      <vt:lpstr>Presentación de PowerPoint</vt:lpstr>
      <vt:lpstr>Presentación de PowerPoint</vt:lpstr>
      <vt:lpstr>Reunião 30/06/2022</vt:lpstr>
      <vt:lpstr>Treinamento do modelo (experiment_1)</vt:lpstr>
      <vt:lpstr>Validacao do modelo (experiment_2 e experiment_3)</vt:lpstr>
      <vt:lpstr>Validacao do modelo (experiment_2 e experiment_3)</vt:lpstr>
      <vt:lpstr>Validacao do modelo (experiment_2 e experiment_3)</vt:lpstr>
      <vt:lpstr>Validacao do modelo (experiment_2 e experiment_3)</vt:lpstr>
      <vt:lpstr>Comparacao do modelo com MUSIC (main)</vt:lpstr>
      <vt:lpstr>Comparacao do modelo com MUSIC (main)</vt:lpstr>
      <vt:lpstr>Comparacao do modelo com MUSIC (main)</vt:lpstr>
      <vt:lpstr>Reunião 14/07/2022</vt:lpstr>
      <vt:lpstr>Comparacao do modelo com MUSIC (main)</vt:lpstr>
      <vt:lpstr>Presentación de PowerPoint</vt:lpstr>
      <vt:lpstr>Presentación de PowerPoint</vt:lpstr>
      <vt:lpstr>Comparacao do modelo com MUSIC (main)</vt:lpstr>
      <vt:lpstr>Reunião 10/08/2022</vt:lpstr>
      <vt:lpstr>Comparacao do modelo com MUSIC (main)</vt:lpstr>
      <vt:lpstr>Comparacao do modelo com MUSIC (main)</vt:lpstr>
      <vt:lpstr>Power   DT_Regressor</vt:lpstr>
      <vt:lpstr>Otimização de hiperparâmetros de modelos para obter uma melhor precisão</vt:lpstr>
      <vt:lpstr>Presentación de PowerPoint</vt:lpstr>
      <vt:lpstr>Power, DT_Regressor</vt:lpstr>
      <vt:lpstr>Covariance, DT_Regressor</vt:lpstr>
      <vt:lpstr>Reunião 12/9/2022</vt:lpstr>
      <vt:lpstr>Power and covariance comparation</vt:lpstr>
      <vt:lpstr>Comparação de modelo Decision Tree Regressor </vt:lpstr>
      <vt:lpstr>Comparação de modelo Decision Tree Regressor Scatter Plot AZIMUTH, N = 4 </vt:lpstr>
      <vt:lpstr>Comparação de modelo Decision Tree Regressor Scatter Plot AZIMUTH, N = 16 </vt:lpstr>
      <vt:lpstr>Comparação de modelo Decision Tree Regressor Scatter Plot ELEVATION, N = 4 </vt:lpstr>
      <vt:lpstr>Comparação de modelo Decision Tree Regressor Scatter Plot ELEVATION, N = 16 </vt:lpstr>
      <vt:lpstr>Comparação de modelo Decision Tree Regressor N = 16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Anabel Reyes</dc:creator>
  <cp:lastModifiedBy>Anabel Reyes</cp:lastModifiedBy>
  <cp:revision>109</cp:revision>
  <dcterms:created xsi:type="dcterms:W3CDTF">2022-05-26T09:03:13Z</dcterms:created>
  <dcterms:modified xsi:type="dcterms:W3CDTF">2022-09-14T20:05:36Z</dcterms:modified>
</cp:coreProperties>
</file>